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BD01652-B1DC-491E-ABCB-593734E7046A}">
  <a:tblStyle styleId="{6BD01652-B1DC-491E-ABCB-593734E7046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760edd30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760edd30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760edd304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760edd30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760edd304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760edd30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1uXkAyHgVpYQfEeoycRzf9XDoH-YbZk5JFUrr0TH-nQ/copy" TargetMode="External"/><Relationship Id="rId10" Type="http://schemas.openxmlformats.org/officeDocument/2006/relationships/hyperlink" Target="https://docs.google.com/presentation/d/1ILVJE8ApLt39O2lgYoNBTfh0Tw3x-yPdHBZ3cpBG4K0/copy" TargetMode="External"/><Relationship Id="rId13" Type="http://schemas.openxmlformats.org/officeDocument/2006/relationships/hyperlink" Target="https://docs.google.com/presentation/d/14jJksPEUsp_eyHIUrDjsPt6cyAgL6AcpFlgEYs1OBuQ/copy" TargetMode="External"/><Relationship Id="rId12" Type="http://schemas.openxmlformats.org/officeDocument/2006/relationships/hyperlink" Target="https://docs.google.com/presentation/d/103fSe7YWPatlRCexRnd99QKFefWvQcQTqwZ3zHk7HmQ/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6HiRoIJ6-sUNrFzcAHJANFPoeV3Z0dF9_KhGRJ4phGc/copy" TargetMode="External"/><Relationship Id="rId15" Type="http://schemas.openxmlformats.org/officeDocument/2006/relationships/hyperlink" Target="https://docs.google.com/presentation/d/1ZYp1MPmiF0SxUz8aUvdxvhfwvh6-0DmAJgfsZ7cxucM/copy" TargetMode="External"/><Relationship Id="rId14" Type="http://schemas.openxmlformats.org/officeDocument/2006/relationships/hyperlink" Target="https://docs.google.com/presentation/d/1o_lSeq_w8wnUMMbRAMYPxDInkWHLdn2jTZ35XOplSDQ/copy" TargetMode="External"/><Relationship Id="rId5" Type="http://schemas.openxmlformats.org/officeDocument/2006/relationships/hyperlink" Target="https://docs.google.com/presentation/d/14jJksPEUsp_eyHIUrDjsPt6cyAgL6AcpFlgEYs1OBuQ/copy" TargetMode="External"/><Relationship Id="rId6" Type="http://schemas.openxmlformats.org/officeDocument/2006/relationships/hyperlink" Target="https://docs.google.com/presentation/d/1o_lSeq_w8wnUMMbRAMYPxDInkWHLdn2jTZ35XOplSDQ/edit?usp=sharing" TargetMode="External"/><Relationship Id="rId7" Type="http://schemas.openxmlformats.org/officeDocument/2006/relationships/hyperlink" Target="https://docs.google.com/presentation/d/1ZYp1MPmiF0SxUz8aUvdxvhfwvh6-0DmAJgfsZ7cxucM/copy" TargetMode="External"/><Relationship Id="rId8" Type="http://schemas.openxmlformats.org/officeDocument/2006/relationships/hyperlink" Target="https://docs.google.com/presentation/d/1IVwjw9nES0xXSh5jXrFoigA8tjQavaCu9diP0AHBWMI/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IVwjw9nES0xXSh5jXrFoigA8tjQavaCu9diP0AHBWMI/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6HiRoIJ6-sUNrFzcAHJANFPoeV3Z0dF9_KhGRJ4phGc/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432063" y="658325"/>
          <a:ext cx="3000000" cy="3000000"/>
        </p:xfrm>
        <a:graphic>
          <a:graphicData uri="http://schemas.openxmlformats.org/drawingml/2006/table">
            <a:tbl>
              <a:tblPr>
                <a:noFill/>
                <a:tableStyleId>{6BD01652-B1DC-491E-ABCB-593734E7046A}</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11: The Holocaust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and why did Nazi Germany strip victims of their humanity?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2.65, 2.67, 2.68</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&amp;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Holocaust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The Holocaust Student Worksheet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Formative Assessment + Exemplar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Printable Student Handouts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2"/>
                        </a:rPr>
                        <a:t>Formative Assessment: Nuremberg Laws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Holocaust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1-5 of the </a:t>
                      </a:r>
                      <a:r>
                        <a:rPr lang="en" sz="1200" u="sng">
                          <a:solidFill>
                            <a:schemeClr val="hlink"/>
                          </a:solidFill>
                          <a:latin typeface="Inter"/>
                          <a:ea typeface="Inter"/>
                          <a:cs typeface="Inter"/>
                          <a:sym typeface="Inter"/>
                          <a:hlinkClick r:id="rId14"/>
                        </a:rPr>
                        <a:t>The Holocaust Presentation</a:t>
                      </a:r>
                      <a:r>
                        <a:rPr lang="en" sz="1200">
                          <a:solidFill>
                            <a:schemeClr val="dk1"/>
                          </a:solidFill>
                          <a:latin typeface="Inter"/>
                          <a:ea typeface="Inter"/>
                          <a:cs typeface="Inter"/>
                          <a:sym typeface="Inter"/>
                        </a:rPr>
                        <a:t>, introduce an overview of the Holocaust. Students will take complete guided notes on page one of the </a:t>
                      </a:r>
                      <a:r>
                        <a:rPr lang="en" sz="1200" u="sng">
                          <a:solidFill>
                            <a:schemeClr val="hlink"/>
                          </a:solidFill>
                          <a:latin typeface="Inter"/>
                          <a:ea typeface="Inter"/>
                          <a:cs typeface="Inter"/>
                          <a:sym typeface="Inter"/>
                          <a:hlinkClick r:id="rId15"/>
                        </a:rPr>
                        <a:t>Holocaust Student Worksheet</a:t>
                      </a:r>
                      <a:r>
                        <a:rPr lang="en" sz="1200">
                          <a:solidFill>
                            <a:schemeClr val="dk1"/>
                          </a:solidFill>
                          <a:latin typeface="Inter"/>
                          <a:ea typeface="Inter"/>
                          <a:cs typeface="Inter"/>
                          <a:sym typeface="Inter"/>
                        </a:rPr>
                        <a:t>. Include</a:t>
                      </a:r>
                      <a:r>
                        <a:rPr lang="en" sz="1200">
                          <a:solidFill>
                            <a:schemeClr val="dk1"/>
                          </a:solidFill>
                          <a:latin typeface="Inter"/>
                          <a:ea typeface="Inter"/>
                          <a:cs typeface="Inter"/>
                          <a:sym typeface="Inter"/>
                        </a:rPr>
                        <a:t> a note about sensitive content (See information at the end of the lesson plan and in the Best Practices Repository)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Present introductory information on the Holocaust using slides 1-5</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Distribute the Holocaust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the presentation and ask questions as appropriate.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page 1 of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World at War: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{6BD01652-B1DC-491E-ABCB-593734E7046A}</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11: The Holocaust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look more closely at the types of discrimination against Jewish people by analyzing the Nuremberg Laws. This will be completed with a formative assessment and can be done on paper or through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a:t>
                      </a:r>
                      <a:r>
                        <a:rPr lang="en" sz="1200">
                          <a:latin typeface="Inter"/>
                          <a:ea typeface="Inter"/>
                          <a:cs typeface="Inter"/>
                          <a:sym typeface="Inter"/>
                        </a:rPr>
                        <a:t>ut (or guide to Thinking Nation platform) </a:t>
                      </a:r>
                      <a:r>
                        <a:rPr lang="en" sz="1200" u="sng">
                          <a:solidFill>
                            <a:schemeClr val="hlink"/>
                          </a:solidFill>
                          <a:latin typeface="Inter"/>
                          <a:ea typeface="Inter"/>
                          <a:cs typeface="Inter"/>
                          <a:sym typeface="Inter"/>
                          <a:hlinkClick r:id="rId5"/>
                        </a:rPr>
                        <a:t>Formative Assessment - Nuremberg Laws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Nuremberg Laws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88550">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 webquest assignment that goes over </a:t>
                      </a:r>
                      <a:r>
                        <a:rPr lang="en" sz="1200">
                          <a:solidFill>
                            <a:schemeClr val="dk1"/>
                          </a:solidFill>
                          <a:latin typeface="Inter"/>
                          <a:ea typeface="Inter"/>
                          <a:cs typeface="Inter"/>
                          <a:sym typeface="Inter"/>
                        </a:rPr>
                        <a:t>significant</a:t>
                      </a:r>
                      <a:r>
                        <a:rPr lang="en" sz="1200">
                          <a:solidFill>
                            <a:schemeClr val="dk1"/>
                          </a:solidFill>
                          <a:latin typeface="Inter"/>
                          <a:ea typeface="Inter"/>
                          <a:cs typeface="Inter"/>
                          <a:sym typeface="Inter"/>
                        </a:rPr>
                        <a:t> components of the Holocaust. In the assignment, students will engage with 1) </a:t>
                      </a:r>
                      <a:r>
                        <a:rPr lang="en" sz="1200">
                          <a:solidFill>
                            <a:schemeClr val="dk1"/>
                          </a:solidFill>
                          <a:latin typeface="Inter"/>
                          <a:ea typeface="Inter"/>
                          <a:cs typeface="Inter"/>
                          <a:sym typeface="Inter"/>
                        </a:rPr>
                        <a:t>An introduction to the Holocaust; 2) Research about a non-Jewish victim group of the Nazis (students can choose between Polish victims, homosexual men, Roma, people with disabilities, and Soviet Prisoners of War) using the USHMM Holocaust Encyclopedia; 3) An examination of the ghettos using the USHMM Holocaust Encyclopedia; 4) A short introductory reading about the camp system; 5) A virtual tour of Auschwitz II- Birkenau; and 6) An “interview” with a Holocaust survivor. If students finish early, encourage them to explore other parts of Auschwitz II- Birkenau and/or interview another survivor.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Organize students into pairs for this assignment. Let them know that they must complete their own individual worksheet, but should work together to discuss what they find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quick content warning reminder about the </a:t>
                      </a:r>
                      <a:r>
                        <a:rPr lang="en" sz="1200">
                          <a:solidFill>
                            <a:schemeClr val="dk1"/>
                          </a:solidFill>
                          <a:latin typeface="Inter"/>
                          <a:ea typeface="Inter"/>
                          <a:cs typeface="Inter"/>
                          <a:sym typeface="Inter"/>
                        </a:rPr>
                        <a:t>nature</a:t>
                      </a:r>
                      <a:r>
                        <a:rPr lang="en" sz="1200">
                          <a:solidFill>
                            <a:schemeClr val="dk1"/>
                          </a:solidFill>
                          <a:latin typeface="Inter"/>
                          <a:ea typeface="Inter"/>
                          <a:cs typeface="Inter"/>
                          <a:sym typeface="Inter"/>
                        </a:rPr>
                        <a:t> of Holocaust research</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to Webquest and/or direct students to pages 2-8</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Holocaust Webquest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{6BD01652-B1DC-491E-ABCB-593734E7046A}</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11: The Holocaust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in which they reflect on their learnings for the day by completing Reflection Questions about what they learned and what stuck with them the most about the experiences of individuals in the Holocaust.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provide instructions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on paper or digitally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3685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rgbClr val="000000"/>
                          </a:solidFill>
                          <a:latin typeface="Inter"/>
                          <a:ea typeface="Inter"/>
                          <a:cs typeface="Inter"/>
                          <a:sym typeface="Inter"/>
                        </a:rPr>
                        <a:t>Within the </a:t>
                      </a:r>
                      <a:r>
                        <a:rPr lang="en" sz="1200">
                          <a:latin typeface="Inter"/>
                          <a:ea typeface="Inter"/>
                          <a:cs typeface="Inter"/>
                          <a:sym typeface="Inter"/>
                        </a:rPr>
                        <a:t>webquest</a:t>
                      </a:r>
                      <a:r>
                        <a:rPr lang="en" sz="1200">
                          <a:solidFill>
                            <a:srgbClr val="000000"/>
                          </a:solidFill>
                          <a:latin typeface="Inter"/>
                          <a:ea typeface="Inter"/>
                          <a:cs typeface="Inter"/>
                          <a:sym typeface="Inter"/>
                        </a:rPr>
                        <a:t>, students will encounter graphic content. Th</a:t>
                      </a:r>
                      <a:r>
                        <a:rPr lang="en" sz="1200">
                          <a:latin typeface="Inter"/>
                          <a:ea typeface="Inter"/>
                          <a:cs typeface="Inter"/>
                          <a:sym typeface="Inter"/>
                        </a:rPr>
                        <a:t>is lesson </a:t>
                      </a:r>
                      <a:r>
                        <a:rPr lang="en" sz="1200">
                          <a:solidFill>
                            <a:srgbClr val="000000"/>
                          </a:solidFill>
                          <a:latin typeface="Inter"/>
                          <a:ea typeface="Inter"/>
                          <a:cs typeface="Inter"/>
                          <a:sym typeface="Inter"/>
                        </a:rPr>
                        <a:t>includes more matu</a:t>
                      </a:r>
                      <a:r>
                        <a:rPr lang="en" sz="1200">
                          <a:latin typeface="Inter"/>
                          <a:ea typeface="Inter"/>
                          <a:cs typeface="Inter"/>
                          <a:sym typeface="Inter"/>
                        </a:rPr>
                        <a:t>re</a:t>
                      </a:r>
                      <a:r>
                        <a:rPr lang="en" sz="1200">
                          <a:solidFill>
                            <a:srgbClr val="000000"/>
                          </a:solidFill>
                          <a:latin typeface="Inter"/>
                          <a:ea typeface="Inter"/>
                          <a:cs typeface="Inter"/>
                          <a:sym typeface="Inter"/>
                        </a:rPr>
                        <a:t> content including mentions of various </a:t>
                      </a:r>
                      <a:r>
                        <a:rPr lang="en" sz="1200">
                          <a:latin typeface="Inter"/>
                          <a:ea typeface="Inter"/>
                          <a:cs typeface="Inter"/>
                          <a:sym typeface="Inter"/>
                        </a:rPr>
                        <a:t>methods of abuse and murder</a:t>
                      </a:r>
                      <a:r>
                        <a:rPr lang="en" sz="1200">
                          <a:solidFill>
                            <a:srgbClr val="000000"/>
                          </a:solidFill>
                          <a:latin typeface="Inter"/>
                          <a:ea typeface="Inter"/>
                          <a:cs typeface="Inter"/>
                          <a:sym typeface="Inter"/>
                        </a:rPr>
                        <a:t>. Please also view resources within the Best Practice Repository for teaching hard history.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